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"/>
  </p:notesMasterIdLst>
  <p:sldIdLst>
    <p:sldId id="264" r:id="rId2"/>
    <p:sldId id="266" r:id="rId3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90" userDrawn="1">
          <p15:clr>
            <a:srgbClr val="A4A3A4"/>
          </p15:clr>
        </p15:guide>
        <p15:guide id="2" pos="2381" userDrawn="1">
          <p15:clr>
            <a:srgbClr val="A4A3A4"/>
          </p15:clr>
        </p15:guide>
        <p15:guide id="3" pos="272" userDrawn="1">
          <p15:clr>
            <a:srgbClr val="A4A3A4"/>
          </p15:clr>
        </p15:guide>
        <p15:guide id="4" orient="horz" pos="283" userDrawn="1">
          <p15:clr>
            <a:srgbClr val="A4A3A4"/>
          </p15:clr>
        </p15:guide>
        <p15:guide id="5" orient="horz" pos="6452" userDrawn="1">
          <p15:clr>
            <a:srgbClr val="A4A3A4"/>
          </p15:clr>
        </p15:guide>
        <p15:guide id="6" pos="44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C5C9"/>
    <a:srgbClr val="006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76512" autoAdjust="0"/>
  </p:normalViewPr>
  <p:slideViewPr>
    <p:cSldViewPr snapToGrid="0">
      <p:cViewPr varScale="1">
        <p:scale>
          <a:sx n="54" d="100"/>
          <a:sy n="54" d="100"/>
        </p:scale>
        <p:origin x="3077" y="67"/>
      </p:cViewPr>
      <p:guideLst>
        <p:guide orient="horz" pos="3390"/>
        <p:guide pos="2381"/>
        <p:guide pos="272"/>
        <p:guide orient="horz" pos="283"/>
        <p:guide orient="horz" pos="6452"/>
        <p:guide pos="44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FFA8C-6D7D-3C4A-836D-7831284895DC}" type="datetimeFigureOut">
              <a:rPr lang="en-RU" smtClean="0"/>
              <a:t>04/24/2026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532E6-6A50-CE45-A252-A3CC5A957115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87988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46698-A0A4-AA4C-F800-02A35789B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576F09-A2D5-5E37-C15A-72D659542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2ED03-A8DD-80E2-2163-C6E152F7D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15A93-CC99-CAF1-0CA0-148DC75DD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A60A0-76EE-004B-965B-E6728CF32E37}" type="slidenum">
              <a:rPr lang="en-RU" smtClean="0"/>
              <a:t>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3291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04/24/2026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3513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04/24/2026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8777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04/24/2026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110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04/24/2026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27406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82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04/24/2026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7428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04/24/2026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2594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04/24/2026</a:t>
            </a:fld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345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04/24/2026</a:t>
            </a:fld>
            <a:endParaRPr lang="en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6511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04/24/2026</a:t>
            </a:fld>
            <a:endParaRPr lang="en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9001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04/24/2026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5182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82D4-88B1-4F43-8378-9B4485ED5996}" type="datetimeFigureOut">
              <a:rPr lang="en-RU" smtClean="0"/>
              <a:t>04/24/2026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664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F782D4-88B1-4F43-8378-9B4485ED5996}" type="datetimeFigureOut">
              <a:rPr lang="en-RU" smtClean="0"/>
              <a:t>04/24/2026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8582F1-54EF-8948-93E6-8E000582827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1408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551B9-4743-5478-CDB9-5624F8449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84" y="2321561"/>
            <a:ext cx="1571497" cy="828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00" y="2321561"/>
            <a:ext cx="1571497" cy="828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16" y="2315756"/>
            <a:ext cx="1571497" cy="82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19" y="2313949"/>
            <a:ext cx="1571497" cy="82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46" y="2319754"/>
            <a:ext cx="1571497" cy="82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1" y="2319754"/>
            <a:ext cx="1571498" cy="82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714305" y="664700"/>
            <a:ext cx="6176919" cy="1875600"/>
            <a:chOff x="799964" y="704087"/>
            <a:chExt cx="6176919" cy="187560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100" y="704087"/>
              <a:ext cx="3559783" cy="18756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964" y="704087"/>
              <a:ext cx="3559783" cy="1875600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92" y="257997"/>
            <a:ext cx="1168689" cy="2392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5" y="1037607"/>
            <a:ext cx="532287" cy="68301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49398" y="3045978"/>
            <a:ext cx="1255425" cy="2308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 defTabSz="755934">
              <a:defRPr/>
            </a:pP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Кристально-белый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375309" y="3047371"/>
            <a:ext cx="1255425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defTabSz="755934">
              <a:defRPr/>
            </a:pP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Серебристый металлик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506326" y="3062316"/>
            <a:ext cx="1362841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 algn="ctr" defTabSz="755934">
              <a:defRPr/>
            </a:pPr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Базальтово</a:t>
            </a: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-серый </a:t>
            </a:r>
          </a:p>
          <a:p>
            <a:pPr lvl="0" algn="ctr" defTabSz="755934">
              <a:defRPr/>
            </a:pP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металлик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732035" y="3056511"/>
            <a:ext cx="1255425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defTabSz="755934">
              <a:defRPr/>
            </a:pP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Черный </a:t>
            </a:r>
          </a:p>
          <a:p>
            <a:pPr lvl="0" algn="ctr" defTabSz="755934">
              <a:defRPr/>
            </a:pP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металлик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88675" y="3051025"/>
            <a:ext cx="1255425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defTabSz="755934">
              <a:defRPr/>
            </a:pP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Синий </a:t>
            </a:r>
          </a:p>
          <a:p>
            <a:pPr lvl="0" algn="ctr" defTabSz="755934">
              <a:defRPr/>
            </a:pP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металлик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995901" y="3051944"/>
            <a:ext cx="1255425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defTabSz="755934">
              <a:defRPr/>
            </a:pP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Ярко-красный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42703" r="13586" b="42727"/>
          <a:stretch/>
        </p:blipFill>
        <p:spPr>
          <a:xfrm>
            <a:off x="326685" y="197236"/>
            <a:ext cx="1853793" cy="360000"/>
          </a:xfrm>
          <a:prstGeom prst="rect">
            <a:avLst/>
          </a:prstGeom>
        </p:spPr>
      </p:pic>
      <p:graphicFrame>
        <p:nvGraphicFramePr>
          <p:cNvPr id="20" name="Table 25">
            <a:extLst>
              <a:ext uri="{FF2B5EF4-FFF2-40B4-BE49-F238E27FC236}">
                <a16:creationId xmlns:a16="http://schemas.microsoft.com/office/drawing/2014/main" id="{50E77359-221D-E543-960D-C29B8FBB8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573446"/>
              </p:ext>
            </p:extLst>
          </p:nvPr>
        </p:nvGraphicFramePr>
        <p:xfrm>
          <a:off x="327791" y="3419605"/>
          <a:ext cx="6949948" cy="675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48">
                  <a:extLst>
                    <a:ext uri="{9D8B030D-6E8A-4147-A177-3AD203B41FA5}">
                      <a16:colId xmlns:a16="http://schemas.microsoft.com/office/drawing/2014/main" val="814584022"/>
                    </a:ext>
                  </a:extLst>
                </a:gridCol>
                <a:gridCol w="4428000">
                  <a:extLst>
                    <a:ext uri="{9D8B030D-6E8A-4147-A177-3AD203B41FA5}">
                      <a16:colId xmlns:a16="http://schemas.microsoft.com/office/drawing/2014/main" val="27265578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627222307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676697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75681610"/>
                    </a:ext>
                  </a:extLst>
                </a:gridCol>
              </a:tblGrid>
              <a:tr h="102823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Кузов</a:t>
                      </a: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Пятидверный</a:t>
                      </a: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  <a:r>
                        <a:rPr lang="ru-RU" sz="700" b="0" i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кроссовер</a:t>
                      </a: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0" i="0" dirty="0">
                        <a:solidFill>
                          <a:schemeClr val="tx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0" i="0" dirty="0">
                        <a:solidFill>
                          <a:schemeClr val="tx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4432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Модификация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1.5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2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WD 7DCT (1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74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л.с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.)</a:t>
                      </a: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0" i="0" dirty="0">
                        <a:solidFill>
                          <a:schemeClr val="tx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0" i="0" dirty="0">
                        <a:solidFill>
                          <a:schemeClr val="tx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033186"/>
                  </a:ext>
                </a:extLst>
              </a:tr>
              <a:tr h="49814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Комплектация</a:t>
                      </a: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Comfort</a:t>
                      </a: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Luxury</a:t>
                      </a: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Flagship</a:t>
                      </a: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473717"/>
                  </a:ext>
                </a:extLst>
              </a:tr>
              <a:tr h="49814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Цена, руб.</a:t>
                      </a:r>
                      <a:r>
                        <a:rPr lang="ru-RU" sz="700" b="0" i="0" kern="1200" baseline="30000" dirty="0">
                          <a:solidFill>
                            <a:schemeClr val="dk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1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61 900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64 900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71 900</a:t>
                      </a: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393266"/>
                  </a:ext>
                </a:extLst>
              </a:tr>
              <a:tr h="49814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Выгода при покупке по программе «Лояльный трейд-ин», руб. </a:t>
                      </a:r>
                      <a:r>
                        <a:rPr lang="ru-RU" sz="700" b="0" i="0" kern="1200" baseline="30000" dirty="0">
                          <a:solidFill>
                            <a:schemeClr val="dk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2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4 000</a:t>
                      </a: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816672"/>
                  </a:ext>
                </a:extLst>
              </a:tr>
              <a:tr h="49814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Максимальная выгода, руб.* </a:t>
                      </a: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4 000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014618"/>
                  </a:ext>
                </a:extLst>
              </a:tr>
              <a:tr h="49814">
                <a:tc grid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Специальная цена, руб.</a:t>
                      </a:r>
                      <a:r>
                        <a:rPr lang="ru-RU" sz="900" b="1" i="0" kern="1200" baseline="30000" dirty="0">
                          <a:solidFill>
                            <a:schemeClr val="dk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**</a:t>
                      </a:r>
                      <a:endParaRPr lang="ru-RU" sz="9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57</a:t>
                      </a: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  <a:r>
                        <a:rPr lang="ru-RU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9</a:t>
                      </a: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00</a:t>
                      </a:r>
                      <a:endParaRPr lang="ru-RU" sz="9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6</a:t>
                      </a:r>
                      <a:r>
                        <a:rPr lang="ru-RU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0</a:t>
                      </a: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  <a:r>
                        <a:rPr lang="ru-RU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90</a:t>
                      </a: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0</a:t>
                      </a:r>
                      <a:endParaRPr lang="ru-RU" sz="9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67</a:t>
                      </a: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  <a:r>
                        <a:rPr lang="ru-RU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90</a:t>
                      </a:r>
                      <a:r>
                        <a:rPr lang="en-US" sz="9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0</a:t>
                      </a:r>
                      <a:endParaRPr lang="ru-RU" sz="9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4834426"/>
                  </a:ext>
                </a:extLst>
              </a:tr>
              <a:tr h="703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0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4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309352"/>
                  </a:ext>
                </a:extLst>
              </a:tr>
              <a:tr h="64767">
                <a:tc rowSpan="2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1" i="0" dirty="0">
                          <a:solidFill>
                            <a:schemeClr val="bg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Технические</a:t>
                      </a:r>
                      <a:r>
                        <a:rPr lang="ru-RU" sz="800" b="1" i="0" baseline="0" dirty="0">
                          <a:solidFill>
                            <a:schemeClr val="bg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характеристики</a:t>
                      </a: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Длина х Ширина х Высота, мм</a:t>
                      </a:r>
                    </a:p>
                  </a:txBody>
                  <a:tcPr marL="47625" marR="47625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 4 380 х 1 810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х 1 615</a:t>
                      </a: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410601"/>
                  </a:ext>
                </a:extLst>
              </a:tr>
              <a:tr h="86148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Колёсная база, мм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2 600</a:t>
                      </a:r>
                      <a:endParaRPr lang="en-GB" sz="700" b="0" i="0" dirty="0">
                        <a:solidFill>
                          <a:schemeClr val="tx1"/>
                        </a:solidFill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174486"/>
                  </a:ext>
                </a:extLst>
              </a:tr>
              <a:tr h="59763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Снаряжённая масса, кг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1400-1 445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221541"/>
                  </a:ext>
                </a:extLst>
              </a:tr>
              <a:tr h="53849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Дорожный просвет, мм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182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570342"/>
                  </a:ext>
                </a:extLst>
              </a:tr>
              <a:tr h="34287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Свес передний / задний, мм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rgbClr val="221E1F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900 / 880</a:t>
                      </a:r>
                      <a:endParaRPr lang="en-US" sz="700" b="0" i="0" baseline="0" dirty="0">
                        <a:solidFill>
                          <a:srgbClr val="221E1F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667042"/>
                  </a:ext>
                </a:extLst>
              </a:tr>
              <a:tr h="28373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Угол въезда / угол съезда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18,5° / 27,8°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747576"/>
                  </a:ext>
                </a:extLst>
              </a:tr>
              <a:tr h="63402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Объём багажника, л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330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5729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Рабочий объём двигателя, см</a:t>
                      </a:r>
                      <a:r>
                        <a:rPr lang="ru-RU" sz="700" kern="1200" baseline="30000" dirty="0">
                          <a:solidFill>
                            <a:schemeClr val="dk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3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1 499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122845"/>
                  </a:ext>
                </a:extLst>
              </a:tr>
              <a:tr h="91558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Тип двигателя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Бензиновый,</a:t>
                      </a:r>
                      <a:r>
                        <a:rPr lang="ru-RU" sz="700" b="0" baseline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четырехцилиндровый с </a:t>
                      </a:r>
                      <a:r>
                        <a:rPr lang="ru-RU" sz="700" b="0" baseline="0" dirty="0" err="1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турбонаддувом</a:t>
                      </a:r>
                      <a:r>
                        <a:rPr lang="ru-RU" sz="700" b="0" baseline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и прямым впрыском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8115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Максимальная мощность,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л.с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. при об/мин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174 (5 500)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12376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Максимальный крутящий момент, Н-м при об/мин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290/2</a:t>
                      </a:r>
                      <a:r>
                        <a:rPr lang="ru-RU" sz="700" b="0" baseline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000</a:t>
                      </a: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-3</a:t>
                      </a:r>
                      <a:r>
                        <a:rPr lang="ru-RU" sz="700" b="0" baseline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5</a:t>
                      </a: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00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282568"/>
                  </a:ext>
                </a:extLst>
              </a:tr>
              <a:tr h="86258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Коробка передач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7</a:t>
                      </a:r>
                      <a:r>
                        <a:rPr lang="en-US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DCT-</a:t>
                      </a:r>
                      <a:r>
                        <a:rPr lang="en-US" sz="700" b="0" baseline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  <a:r>
                        <a:rPr lang="ru-RU" sz="700" b="0" baseline="0" dirty="0" err="1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семиступенчатая</a:t>
                      </a:r>
                      <a:r>
                        <a:rPr lang="ru-RU" sz="700" b="0" baseline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  <a:r>
                        <a:rPr lang="ru-RU" sz="700" b="0" baseline="0" dirty="0" err="1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преселективная</a:t>
                      </a:r>
                      <a:r>
                        <a:rPr lang="ru-RU" sz="700" b="0" baseline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автоматическая с двойным сцеплением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26254"/>
                  </a:ext>
                </a:extLst>
              </a:tr>
              <a:tr h="78415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Тип привода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Передний (</a:t>
                      </a:r>
                      <a:r>
                        <a:rPr lang="en-US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2WD)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5219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Передняя подвеска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Независимая,</a:t>
                      </a:r>
                      <a:r>
                        <a:rPr lang="ru-RU" sz="700" b="0" baseline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типа </a:t>
                      </a:r>
                      <a:r>
                        <a:rPr lang="ru-RU" sz="700" b="0" baseline="0" dirty="0" err="1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Макферсон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813949"/>
                  </a:ext>
                </a:extLst>
              </a:tr>
              <a:tr h="59763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Задняя подвеска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Полузависимая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5190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Тормозные механизмы передних/задних колёс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Дисковые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220846"/>
                  </a:ext>
                </a:extLst>
              </a:tr>
              <a:tr h="95702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Расход топлива в городском цикле, л/100км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8,3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269191"/>
                  </a:ext>
                </a:extLst>
              </a:tr>
              <a:tr h="62492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Расход топлива в загородном цикле, л/100 км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5,5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555037"/>
                  </a:ext>
                </a:extLst>
              </a:tr>
              <a:tr h="97521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Расход топлива в смешанном цикле, л/100 км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6,5</a:t>
                      </a:r>
                      <a:endParaRPr lang="ru-RU" sz="700" b="0" dirty="0">
                        <a:solidFill>
                          <a:schemeClr val="tx1"/>
                        </a:solidFill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011699"/>
                  </a:ext>
                </a:extLst>
              </a:tr>
              <a:tr h="64312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B w="381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Максимальная скорость, км/ч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195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73768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Объём топливного бака, л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45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242180"/>
                  </a:ext>
                </a:extLst>
              </a:tr>
              <a:tr h="4657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Вид топлива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≥ АИ-95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314448"/>
                  </a:ext>
                </a:extLst>
              </a:tr>
              <a:tr h="67951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Экологический класс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6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643461"/>
                  </a:ext>
                </a:extLst>
              </a:tr>
              <a:tr h="312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150204"/>
                  </a:ext>
                </a:extLst>
              </a:tr>
              <a:tr h="47733">
                <a:tc rowSpan="1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1" i="0" baseline="0" dirty="0">
                          <a:solidFill>
                            <a:schemeClr val="bg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Экстерьер</a:t>
                      </a: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Легкосплавные колёсные диски 17 (шины 215/60 </a:t>
                      </a:r>
                      <a:r>
                        <a:rPr lang="en-US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R17)</a:t>
                      </a: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345884"/>
                  </a:ext>
                </a:extLst>
              </a:tr>
              <a:tr h="6911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Легкосплавные колёсные диски 18 (шины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215/55 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R18)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71748"/>
                  </a:ext>
                </a:extLst>
              </a:tr>
              <a:tr h="9049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Компактное запасное колесо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851530"/>
                  </a:ext>
                </a:extLst>
              </a:tr>
              <a:tr h="3681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Светодиодные фары ближнего и дальнего света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3059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Светодиодные дневные ходовые огни и указатели поворотов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3582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Светодиодные противотуманные фары с функцией подсветки поворотов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3735289"/>
                  </a:ext>
                </a:extLst>
              </a:tr>
              <a:tr h="10004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Светодиодные задние комбинированные фонари с контурной линией на багажной двери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656423"/>
                  </a:ext>
                </a:extLst>
              </a:tr>
              <a:tr h="10095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Подсветка в наружных зеркалах заднего вида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36170"/>
                  </a:ext>
                </a:extLst>
              </a:tr>
              <a:tr h="54102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Встроенные в наружные зеркала указатели поворота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83432"/>
                  </a:ext>
                </a:extLst>
              </a:tr>
              <a:tr h="2771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4 декоративных патрубка выхлопной системы, имитация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508534"/>
                  </a:ext>
                </a:extLst>
              </a:tr>
              <a:tr h="6852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Декоративная отделка «под карбон» корпусов зеркал заднего вида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527790"/>
                  </a:ext>
                </a:extLst>
              </a:tr>
              <a:tr h="7950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9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Панорамная крыша с люком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3265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Рейлинги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на крыше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86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Наружные зеркала заднего вида с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электрорегулировкой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и подогревом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149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776083"/>
                  </a:ext>
                </a:extLst>
              </a:tr>
              <a:tr h="0">
                <a:tc rowSpan="14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dirty="0">
                          <a:solidFill>
                            <a:schemeClr val="bg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Интерьер</a:t>
                      </a: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Отделка интерьера и сидений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экокожей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чёрного цвета с контрастной строчкой красного цвета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2803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Отделка интерьера и сидений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экокожей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чёрного и красного цвета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51409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Солнцезащитные козырьки с прозрачной секцией из затемнённого стекла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6459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Подсветка зеркал в солнцезащитных козырьках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5027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Салонное зеркало заднего вида с механической регулировкой затемнения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45085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Цифровая приборная панель диагональю 8,8", тип 1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24206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Цифровая приборная панель диагональю 8,8", тип 2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6141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i="0" dirty="0">
                        <a:solidFill>
                          <a:schemeClr val="bg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Передний подлокотник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722068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Подстаканники в центральной консоли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06638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Электрическая розетка 12 В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в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передней части центральной консоли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15870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Мультифункциональное рулевое колесо с отделкой из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экокожи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чёрного цвета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1235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Сиденье водителя с механической регулировкой в 6 направлениях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65726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Сиденье водителя с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электрорегулировкой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в 6 направлениях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3124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Сиденье переднего пассажира с механической регулировкой в 4 направлениях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7038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961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37" y="257627"/>
            <a:ext cx="1168689" cy="239216"/>
          </a:xfrm>
          <a:prstGeom prst="rect">
            <a:avLst/>
          </a:prstGeom>
        </p:spPr>
      </p:pic>
      <p:graphicFrame>
        <p:nvGraphicFramePr>
          <p:cNvPr id="4" name="Table 25">
            <a:extLst>
              <a:ext uri="{FF2B5EF4-FFF2-40B4-BE49-F238E27FC236}">
                <a16:creationId xmlns:a16="http://schemas.microsoft.com/office/drawing/2014/main" id="{50E77359-221D-E543-960D-C29B8FBB8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247412"/>
              </p:ext>
            </p:extLst>
          </p:nvPr>
        </p:nvGraphicFramePr>
        <p:xfrm>
          <a:off x="314358" y="618173"/>
          <a:ext cx="6913170" cy="6864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">
                  <a:extLst>
                    <a:ext uri="{9D8B030D-6E8A-4147-A177-3AD203B41FA5}">
                      <a16:colId xmlns:a16="http://schemas.microsoft.com/office/drawing/2014/main" val="814584022"/>
                    </a:ext>
                  </a:extLst>
                </a:gridCol>
                <a:gridCol w="4428000">
                  <a:extLst>
                    <a:ext uri="{9D8B030D-6E8A-4147-A177-3AD203B41FA5}">
                      <a16:colId xmlns:a16="http://schemas.microsoft.com/office/drawing/2014/main" val="27265578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627222307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676697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75681610"/>
                    </a:ext>
                  </a:extLst>
                </a:gridCol>
              </a:tblGrid>
              <a:tr h="523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Комплектация</a:t>
                      </a:r>
                      <a:endParaRPr lang="ru-RU" sz="6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1.5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2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WD 7DCT (1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7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4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л.с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.)</a:t>
                      </a: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1" dirty="0"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5C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1" dirty="0"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787792"/>
                  </a:ext>
                </a:extLst>
              </a:tr>
              <a:tr h="52387">
                <a:tc rowSpan="1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1" i="0" dirty="0">
                          <a:solidFill>
                            <a:schemeClr val="bg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Интерьер</a:t>
                      </a: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1" i="0" dirty="0">
                        <a:solidFill>
                          <a:schemeClr val="tx1"/>
                        </a:solidFill>
                        <a:effectLst/>
                        <a:latin typeface="Neo Sans Cyr" panose="020B0503000000000004" pitchFamily="34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Comfort</a:t>
                      </a:r>
                      <a:endParaRPr lang="ru-RU" sz="6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Luxury</a:t>
                      </a:r>
                      <a:endParaRPr lang="ru-RU" sz="6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Flagship</a:t>
                      </a:r>
                      <a:endParaRPr lang="ru-RU" sz="6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870866"/>
                  </a:ext>
                </a:extLst>
              </a:tr>
              <a:tr h="981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Электропривод складывания наружных зеркал заднего вида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120914"/>
                  </a:ext>
                </a:extLst>
              </a:tr>
              <a:tr h="40424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Центральный подголовник второго ряда сидений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174486"/>
                  </a:ext>
                </a:extLst>
              </a:tr>
              <a:tr h="27686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Задний подлокотник с подстаканниками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221541"/>
                  </a:ext>
                </a:extLst>
              </a:tr>
              <a:tr h="49068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Воздуховоды системы вентиляции на центральном тоннеле второго ряда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70342"/>
                  </a:ext>
                </a:extLst>
              </a:tr>
              <a:tr h="63625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Подсветка перчаточного ящика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667042"/>
                  </a:ext>
                </a:extLst>
              </a:tr>
              <a:tr h="44064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Один плафон освещения второго ряда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747576"/>
                  </a:ext>
                </a:extLst>
              </a:tr>
              <a:tr h="72269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Два плафона освещения второго ряда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572934"/>
                  </a:ext>
                </a:extLst>
              </a:tr>
              <a:tr h="111782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Атмосферная многоцветная подсветка интерьера в дверях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122845"/>
                  </a:ext>
                </a:extLst>
              </a:tr>
              <a:tr h="54527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Аудиосистема с 6 динамиками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811504"/>
                  </a:ext>
                </a:extLst>
              </a:tr>
              <a:tr h="6908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Разъемы для подключения внешних устройств (спереди - 2 разъёма; сзади - 1 разъём)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123761"/>
                  </a:ext>
                </a:extLst>
              </a:tr>
              <a:tr h="6908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Беспроводная зарядка для мобильных устройств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518808"/>
                  </a:ext>
                </a:extLst>
              </a:tr>
              <a:tr h="6908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Функция интеграции смартфона на платформе IOS (через кабель)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047858"/>
                  </a:ext>
                </a:extLst>
              </a:tr>
              <a:tr h="6908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Функция дублирования экрана смартфона на экране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мультимедиa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072483"/>
                  </a:ext>
                </a:extLst>
              </a:tr>
              <a:tr h="6908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Мультимедийная система с сенсорным экраном диагональю 8" с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Bluetooth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en-GB" sz="700" b="1" i="0" dirty="0">
                        <a:solidFill>
                          <a:schemeClr val="tx1"/>
                        </a:solidFill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en-GB" sz="700" b="1" i="0" dirty="0">
                        <a:solidFill>
                          <a:schemeClr val="tx1"/>
                        </a:solidFill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72009"/>
                  </a:ext>
                </a:extLst>
              </a:tr>
              <a:tr h="6908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Мультимедийная система с сенсорным экраном диагональю 14,6" с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Bluetooth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190566"/>
                  </a:ext>
                </a:extLst>
              </a:tr>
              <a:tr h="110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6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1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150204"/>
                  </a:ext>
                </a:extLst>
              </a:tr>
              <a:tr h="85644">
                <a:tc rowSpan="2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1" i="0" dirty="0">
                          <a:solidFill>
                            <a:schemeClr val="bg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Безопасность</a:t>
                      </a: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Антиблокировочная система тормозов (ABS) с функцией электронного распределения тормозных усилий (EBD)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71748"/>
                  </a:ext>
                </a:extLst>
              </a:tr>
              <a:tr h="93195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Гидравлическая система помощи при торможении (HBA)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851530"/>
                  </a:ext>
                </a:extLst>
              </a:tr>
              <a:tr h="73634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Электронная система курсовой устойчивости (ESС) и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антипробуксовочная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система (TCS)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305952"/>
                  </a:ext>
                </a:extLst>
              </a:tr>
              <a:tr h="54072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помощи при старте на подъеме (HHC) и при движении под уклон (HDC)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358290"/>
                  </a:ext>
                </a:extLst>
              </a:tr>
              <a:tr h="75453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Круиз-контроль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656423"/>
                  </a:ext>
                </a:extLst>
              </a:tr>
              <a:tr h="90011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Интеллектуальный круиз-ассистент (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ICA)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361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автоматического экстренного торможения с возможностью распознавания пешеходов (AEB)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04879"/>
                  </a:ext>
                </a:extLst>
              </a:tr>
              <a:tr h="58621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контроля слепых зон (BSD)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40595"/>
                  </a:ext>
                </a:extLst>
              </a:tr>
              <a:tr h="52707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Ассистент смены полосы (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LCA)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5277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предупреждения об опасности при открывании дверей (DOW)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326502"/>
                  </a:ext>
                </a:extLst>
              </a:tr>
              <a:tr h="40879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предупреждения наезда сзади (CMSR)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169164"/>
                  </a:ext>
                </a:extLst>
              </a:tr>
              <a:tr h="4087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помощи при выезде задним ходом (RCTW)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0943050"/>
                  </a:ext>
                </a:extLst>
              </a:tr>
              <a:tr h="4087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удержания автомобиля в полосе движения (LKA)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702119"/>
                  </a:ext>
                </a:extLst>
              </a:tr>
              <a:tr h="4087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экстренного удержания автомобиля в полосе движения (ELK)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149165"/>
                  </a:ext>
                </a:extLst>
              </a:tr>
              <a:tr h="4087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интеллектуального управления дальним светом фар (IHBC)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76914"/>
                  </a:ext>
                </a:extLst>
              </a:tr>
              <a:tr h="4087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распознавания знаков ограничения скорости (SLIF+TSR)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889991"/>
                  </a:ext>
                </a:extLst>
              </a:tr>
              <a:tr h="62902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Противоугонная сигнализация,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иммобилайзер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448137"/>
                  </a:ext>
                </a:extLst>
              </a:tr>
              <a:tr h="4087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мониторинга давления в шинах (TPMS)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910757"/>
                  </a:ext>
                </a:extLst>
              </a:tr>
              <a:tr h="4087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автоматического запирания дверей при наборе скорости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244446"/>
                  </a:ext>
                </a:extLst>
              </a:tr>
              <a:tr h="4087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Регулировка передних ремней безопасности по высоте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868934"/>
                  </a:ext>
                </a:extLst>
              </a:tr>
              <a:tr h="4087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Фронтальные подушки безопасности водителя и переднего пассажира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05392"/>
                  </a:ext>
                </a:extLst>
              </a:tr>
              <a:tr h="4087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Боковые подушки безопасности водителя и переднего пассажира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982543"/>
                  </a:ext>
                </a:extLst>
              </a:tr>
              <a:tr h="4087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Боковые подушки безопасности занавесочного типа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044056"/>
                  </a:ext>
                </a:extLst>
              </a:tr>
              <a:tr h="110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3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717594"/>
                  </a:ext>
                </a:extLst>
              </a:tr>
              <a:tr h="0">
                <a:tc rowSpan="2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1" i="0" dirty="0">
                          <a:solidFill>
                            <a:schemeClr val="bg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Комфорт</a:t>
                      </a:r>
                      <a:endParaRPr lang="ru-RU" sz="400" b="1" i="0" dirty="0">
                        <a:solidFill>
                          <a:schemeClr val="bg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4 режим</a:t>
                      </a:r>
                      <a:r>
                        <a:rPr lang="en-US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a </a:t>
                      </a:r>
                      <a:r>
                        <a:rPr lang="ru-RU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движения (</a:t>
                      </a:r>
                      <a:r>
                        <a:rPr lang="en-US" sz="700" b="0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Sport, Comfort, Eco, Adaptive)</a:t>
                      </a:r>
                      <a:endParaRPr lang="ru-RU" sz="700" b="0" i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665686"/>
                  </a:ext>
                </a:extLst>
              </a:tr>
              <a:tr h="77728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Задние датчики парковки (4)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512925"/>
                  </a:ext>
                </a:extLst>
              </a:tr>
              <a:tr h="30871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Камера заднего вида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3254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Система камер кругового обзора 360° c функцией "прозрачное шасси"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925810"/>
                  </a:ext>
                </a:extLst>
              </a:tr>
              <a:tr h="59986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Механизм блокировки открывания задних боковых дверей изнутри «Детский замок»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137062"/>
                  </a:ext>
                </a:extLst>
              </a:tr>
              <a:tr h="81367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Обогрев зоны покоя  стеклоочистителей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0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700" b="1" i="0" dirty="0">
                          <a:solidFill>
                            <a:schemeClr val="tx1"/>
                          </a:solidFill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074729"/>
                  </a:ext>
                </a:extLst>
              </a:tr>
              <a:tr h="34510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Электрообогрев лобового стекла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634925"/>
                  </a:ext>
                </a:extLst>
              </a:tr>
              <a:tr h="96835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Обогрев форсунок омывателя лобового стекла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336019"/>
                  </a:ext>
                </a:extLst>
              </a:tr>
              <a:tr h="77273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Обогрев рулевого колеса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255466"/>
                  </a:ext>
                </a:extLst>
              </a:tr>
              <a:tr h="105478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Подогрев передних и задних сидений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945227"/>
                  </a:ext>
                </a:extLst>
              </a:tr>
              <a:tr h="58621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Однозонный климат-контроль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085125"/>
                  </a:ext>
                </a:extLst>
              </a:tr>
              <a:tr h="39059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Электромеханический стояночный тормоз (EPB) и функция удержания автомобиля на месте (Auto </a:t>
                      </a: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Hold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)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456910"/>
                  </a:ext>
                </a:extLst>
              </a:tr>
              <a:tr h="55766">
                <a:tc vMerge="1"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>
                        <a:solidFill>
                          <a:schemeClr val="tx1"/>
                        </a:solidFill>
                        <a:effectLst/>
                        <a:latin typeface="Neo Sans Cyr Medium" panose="020B07030000000000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47625" marR="47625" marT="0" marB="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Электроусилитель рулевого управления (</a:t>
                      </a:r>
                      <a:r>
                        <a:rPr lang="en-US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EPS) </a:t>
                      </a:r>
                      <a:endParaRPr lang="ru-RU" sz="700" b="0" i="0" baseline="0" dirty="0">
                        <a:solidFill>
                          <a:schemeClr val="tx1"/>
                        </a:solidFill>
                        <a:effectLst/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195507"/>
                  </a:ext>
                </a:extLst>
              </a:tr>
              <a:tr h="110728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Электростеклоподъемники передних и задних дверей, водительское с функцией защиты от защемления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78812"/>
                  </a:ext>
                </a:extLst>
              </a:tr>
              <a:tr h="5758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Электростеклоподъемники передних и задних дверей с функцией защиты от защемления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86077"/>
                  </a:ext>
                </a:extLst>
              </a:tr>
              <a:tr h="72143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Дистанционный запуск двигателя кнопкой на ключе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3368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Электропривод двери багажника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8707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Спинки сидений второго ряда с возможностью складывания в соотношении 60:40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523205"/>
                  </a:ext>
                </a:extLst>
              </a:tr>
              <a:tr h="81697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Багажное отделение с подсветкой 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691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Шторка в багажном отделении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5617795"/>
                  </a:ext>
                </a:extLst>
              </a:tr>
              <a:tr h="110728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 err="1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Бесключевой</a:t>
                      </a: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 доступ со стороны водителя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i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  <a:endParaRPr lang="ru-RU" sz="700" b="1" dirty="0">
                        <a:latin typeface="Inter Display" panose="02000503000000020004" pitchFamily="2" charset="0"/>
                        <a:ea typeface="Inter Display" panose="02000503000000020004" pitchFamily="2" charset="0"/>
                        <a:cs typeface="Inter Display" panose="02000503000000020004" pitchFamily="2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7C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700130"/>
                  </a:ext>
                </a:extLst>
              </a:tr>
              <a:tr h="36659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i="0" dirty="0">
                        <a:solidFill>
                          <a:schemeClr val="bg1"/>
                        </a:solidFill>
                        <a:effectLst/>
                        <a:latin typeface="Neo Sans Cyr Medium" panose="020B0703000000000004" pitchFamily="34" charset="0"/>
                      </a:endParaRPr>
                    </a:p>
                  </a:txBody>
                  <a:tcPr marL="47625" marR="47625" marT="0" marB="0" vert="vert270" anchor="ctr"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baseline="0" dirty="0">
                          <a:solidFill>
                            <a:schemeClr val="tx1"/>
                          </a:solidFill>
                          <a:effectLst/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Датчик дождя</a:t>
                      </a:r>
                    </a:p>
                  </a:txBody>
                  <a:tcPr marL="47625" marR="47625" marT="0" marB="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–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1" dirty="0">
                          <a:latin typeface="Inter Display" panose="02000503000000020004" pitchFamily="2" charset="0"/>
                          <a:ea typeface="Inter Display" panose="02000503000000020004" pitchFamily="2" charset="0"/>
                          <a:cs typeface="Inter Display" panose="02000503000000020004" pitchFamily="2" charset="0"/>
                        </a:rPr>
                        <a:t>•</a:t>
                      </a:r>
                    </a:p>
                  </a:txBody>
                  <a:tcPr marL="47625" marR="47625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99957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42703" r="13586" b="42727"/>
          <a:stretch/>
        </p:blipFill>
        <p:spPr>
          <a:xfrm>
            <a:off x="326685" y="197236"/>
            <a:ext cx="1853793" cy="3600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5542419B-B552-FC03-4D69-B09AB2B37E25}"/>
              </a:ext>
            </a:extLst>
          </p:cNvPr>
          <p:cNvSpPr txBox="1"/>
          <p:nvPr/>
        </p:nvSpPr>
        <p:spPr>
          <a:xfrm>
            <a:off x="314358" y="7744379"/>
            <a:ext cx="6913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Представленные на изображениях автомобили могут отличаться от серийных моделей. Цвет, технические характеристики и комплектация автомобилей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BELGEE X50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+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могут быть изменены в одностороннем порядке.</a:t>
            </a:r>
          </a:p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СЗАО «БЕЛДЖИ» вправе изменить сроки и условия программ. Подробные условия уточняйте в дилерских центрах «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BELGEE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» (список дилеров: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www.belgee.by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).</a:t>
            </a:r>
          </a:p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*Максимальная выгода на автомобиль состоит из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выгоды при покупке по программе «Лояльный трейд-ин». Предложение действительно с 24.04.2026 г. по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3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0.06.2026 г. </a:t>
            </a:r>
          </a:p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**Специальная цена с учётом применимых выгод состоит из выгоды при покупке по программе «Лояльный трейд-ин». Предложение действительно с 24.04.2026 г. по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3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0.06.2026 г. </a:t>
            </a:r>
            <a:endParaRPr lang="en-US" sz="6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1 Максимальная цена перепродажи носит информационный характер и не является публичной офертой. </a:t>
            </a:r>
          </a:p>
          <a:p>
            <a:pPr algn="just"/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2 Выгода при покупке по программе «Лояльный трейд-ин» - это единовременная и разовая скидка, предоставляется дилером покупателю от розничной цены автомобиля, приобретаемого по программе, при сдаче в трейд-ин автомобиля марки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G</a:t>
            </a:r>
            <a:r>
              <a:rPr lang="ru-RU" sz="6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eely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или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BELGEE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с пробегом. Программа действует с 24.04.2026 г. по </a:t>
            </a:r>
            <a:r>
              <a:rPr lang="en-US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3</a:t>
            </a:r>
            <a:r>
              <a:rPr lang="ru-RU" sz="6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0.06.2026 г. </a:t>
            </a:r>
          </a:p>
          <a:p>
            <a:pPr algn="just"/>
            <a:endParaRPr lang="ru-RU" sz="6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BE44EB-2B4F-391C-CF22-F85E50ED83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373"/>
          <a:stretch/>
        </p:blipFill>
        <p:spPr>
          <a:xfrm>
            <a:off x="-1" y="10014235"/>
            <a:ext cx="7559675" cy="60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63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6655</TotalTime>
  <Words>1370</Words>
  <Application>Microsoft Office PowerPoint</Application>
  <PresentationFormat>Произвольный</PresentationFormat>
  <Paragraphs>445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Inter Display</vt:lpstr>
      <vt:lpstr>Office Theme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Litvina</dc:creator>
  <cp:lastModifiedBy>Татьяна Рагель</cp:lastModifiedBy>
  <cp:revision>247</cp:revision>
  <cp:lastPrinted>2025-04-29T12:36:14Z</cp:lastPrinted>
  <dcterms:created xsi:type="dcterms:W3CDTF">2025-02-26T08:15:47Z</dcterms:created>
  <dcterms:modified xsi:type="dcterms:W3CDTF">2026-04-24T06:14:04Z</dcterms:modified>
</cp:coreProperties>
</file>