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64" r:id="rId2"/>
    <p:sldId id="266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orient="horz" pos="283" userDrawn="1">
          <p15:clr>
            <a:srgbClr val="A4A3A4"/>
          </p15:clr>
        </p15:guide>
        <p15:guide id="5" orient="horz" pos="6452" userDrawn="1">
          <p15:clr>
            <a:srgbClr val="A4A3A4"/>
          </p15:clr>
        </p15:guide>
        <p15:guide id="6" pos="44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5C9"/>
    <a:srgbClr val="006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99" autoAdjust="0"/>
    <p:restoredTop sz="96279" autoAdjust="0"/>
  </p:normalViewPr>
  <p:slideViewPr>
    <p:cSldViewPr snapToGrid="0">
      <p:cViewPr varScale="1">
        <p:scale>
          <a:sx n="54" d="100"/>
          <a:sy n="54" d="100"/>
        </p:scale>
        <p:origin x="2165" y="67"/>
      </p:cViewPr>
      <p:guideLst>
        <p:guide orient="horz" pos="3390"/>
        <p:guide pos="2381"/>
        <p:guide pos="272"/>
        <p:guide orient="horz" pos="283"/>
        <p:guide orient="horz" pos="6452"/>
        <p:guide pos="44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FFA8C-6D7D-3C4A-836D-7831284895DC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532E6-6A50-CE45-A252-A3CC5A9571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8798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46698-A0A4-AA4C-F800-02A35789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76F09-A2D5-5E37-C15A-72D659542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2ED03-A8DD-80E2-2163-C6E152F7D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15A93-CC99-CAF1-0CA0-148DC75DD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A60A0-76EE-004B-965B-E6728CF32E37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3291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513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777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110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740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428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2594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4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6511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9001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5182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66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782D4-88B1-4F43-8378-9B4485ED5996}" type="datetimeFigureOut">
              <a:rPr lang="en-RU" smtClean="0"/>
              <a:t>04/01/2026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40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551B9-4743-5478-CDB9-5624F844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73" y="2142845"/>
            <a:ext cx="176148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40" y="2148203"/>
            <a:ext cx="176148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26" y="2102273"/>
            <a:ext cx="1796040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" y="2130734"/>
            <a:ext cx="1761480" cy="10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" y="882785"/>
            <a:ext cx="486519" cy="624285"/>
          </a:xfrm>
          <a:prstGeom prst="rect">
            <a:avLst/>
          </a:prstGeom>
        </p:spPr>
      </p:pic>
      <p:graphicFrame>
        <p:nvGraphicFramePr>
          <p:cNvPr id="32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00069"/>
              </p:ext>
            </p:extLst>
          </p:nvPr>
        </p:nvGraphicFramePr>
        <p:xfrm>
          <a:off x="327794" y="3419605"/>
          <a:ext cx="7012314" cy="6459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46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365826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847279">
                  <a:extLst>
                    <a:ext uri="{9D8B030D-6E8A-4147-A177-3AD203B41FA5}">
                      <a16:colId xmlns:a16="http://schemas.microsoft.com/office/drawing/2014/main" val="300587564"/>
                    </a:ext>
                  </a:extLst>
                </a:gridCol>
                <a:gridCol w="809099">
                  <a:extLst>
                    <a:ext uri="{9D8B030D-6E8A-4147-A177-3AD203B41FA5}">
                      <a16:colId xmlns:a16="http://schemas.microsoft.com/office/drawing/2014/main" val="206766978"/>
                    </a:ext>
                  </a:extLst>
                </a:gridCol>
                <a:gridCol w="755164">
                  <a:extLst>
                    <a:ext uri="{9D8B030D-6E8A-4147-A177-3AD203B41FA5}">
                      <a16:colId xmlns:a16="http://schemas.microsoft.com/office/drawing/2014/main" val="375681610"/>
                    </a:ext>
                  </a:extLst>
                </a:gridCol>
              </a:tblGrid>
              <a:tr h="6635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Комплектация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 Plus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Flagship Plus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9473717"/>
                  </a:ext>
                </a:extLst>
              </a:tr>
              <a:tr h="6635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Цена, руб.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1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58 200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62 400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67 800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865222"/>
                  </a:ext>
                </a:extLst>
              </a:tr>
              <a:tr h="6635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Выгода при покупке по программе</a:t>
                      </a:r>
                      <a:r>
                        <a:rPr lang="ru-RU" sz="70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«Цены апреля на </a:t>
                      </a:r>
                      <a:r>
                        <a:rPr lang="en-US" sz="70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BELGEE</a:t>
                      </a:r>
                      <a:r>
                        <a:rPr lang="ru-RU" sz="70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»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2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8 300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8 500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9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900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45745"/>
                  </a:ext>
                </a:extLst>
              </a:tr>
              <a:tr h="7736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Выгода при покупке по программе «Трейд-ин», руб. 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indent="88900" algn="ctr" defTabSz="806450">
                        <a:lnSpc>
                          <a:spcPct val="100000"/>
                        </a:lnSpc>
                        <a:tabLst/>
                      </a:pP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000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906441"/>
                  </a:ext>
                </a:extLst>
              </a:tr>
              <a:tr h="27175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Выгода при покупке по программе «Лояльный трейд-ин», руб. 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indent="8890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000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22263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выгода, руб.* 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12 300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12 500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13 900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142816"/>
                  </a:ext>
                </a:extLst>
              </a:tr>
              <a:tr h="6370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Специальная цена, руб.</a:t>
                      </a:r>
                      <a:r>
                        <a:rPr lang="ru-RU" sz="900" b="1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**</a:t>
                      </a:r>
                      <a:endParaRPr lang="ru-RU" sz="9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</a:t>
                      </a: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5 900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49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900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</a:t>
                      </a:r>
                      <a:r>
                        <a:rPr lang="ru-RU" sz="9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</a:t>
                      </a:r>
                      <a:r>
                        <a:rPr lang="en-US" sz="9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900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639622"/>
                  </a:ext>
                </a:extLst>
              </a:tr>
              <a:tr h="416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09352"/>
                  </a:ext>
                </a:extLst>
              </a:tr>
              <a:tr h="76203">
                <a:tc rowSpan="2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Технические</a:t>
                      </a:r>
                      <a:r>
                        <a:rPr lang="ru-RU" sz="800" b="1" i="0" baseline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характеристики</a:t>
                      </a: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Длина х Ширина х Высота, мм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638 x 1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822 x 1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460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10601"/>
                  </a:ext>
                </a:extLst>
              </a:tr>
              <a:tr h="9740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Колёсная база, мм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2 650</a:t>
                      </a:r>
                      <a:endParaRPr lang="en-GB" sz="700" b="0" i="0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74486"/>
                  </a:ext>
                </a:extLst>
              </a:tr>
              <a:tr h="70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Снаряженная масса, кг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1270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1340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800" b="0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220099816"/>
                  </a:ext>
                </a:extLst>
              </a:tr>
              <a:tr h="7090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Дорожный просвет, мм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151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70342"/>
                  </a:ext>
                </a:extLst>
              </a:tr>
              <a:tr h="70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Объём багажника, 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6488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Рабочий объём двигателя, см</a:t>
                      </a:r>
                      <a:r>
                        <a:rPr lang="ru-RU" sz="70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1 499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122845"/>
                  </a:ext>
                </a:extLst>
              </a:tr>
              <a:tr h="3379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Тип двигателя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Бензиновый, четырёхцилиндровый с непосредственным впрыском топлива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811504"/>
                  </a:ext>
                </a:extLst>
              </a:tr>
              <a:tr h="3909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мощность,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л.с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. при об/мин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122 / 6300 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123761"/>
                  </a:ext>
                </a:extLst>
              </a:tr>
              <a:tr h="28495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Максимальный крутящий момент,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Н·м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при об/мин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152 / 4000-5000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82568"/>
                  </a:ext>
                </a:extLst>
              </a:tr>
              <a:tr h="30086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Коробка передач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5MT - 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пятиступенчатая механическая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6AT - </a:t>
                      </a:r>
                      <a:r>
                        <a:rPr lang="ru-RU" sz="700" b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шестиступенчатая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автоматическая с гидротрансформатором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800" b="0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2529126254"/>
                  </a:ext>
                </a:extLst>
              </a:tr>
              <a:tr h="10270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Тип привода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Передний (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2WD)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521959"/>
                  </a:ext>
                </a:extLst>
              </a:tr>
              <a:tr h="4439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Передняя подвеска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Независимая,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типа </a:t>
                      </a:r>
                      <a:r>
                        <a:rPr lang="ru-RU" sz="700" b="0" baseline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Макферсон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13949"/>
                  </a:ext>
                </a:extLst>
              </a:tr>
              <a:tr h="25844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Задняя подвеска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Полузависимая, торсионная балка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519076"/>
                  </a:ext>
                </a:extLst>
              </a:tr>
              <a:tr h="9475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Тормозные механизмы передних/задних колёс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Дисковые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220846"/>
                  </a:ext>
                </a:extLst>
              </a:tr>
              <a:tr h="603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Расход топлива в городском, смешанном, загородном цикле, л/100 км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7,8 / 5,8 / 4,5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8,3 / 6,4 / 5,4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800" b="0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11699"/>
                  </a:ext>
                </a:extLst>
              </a:tr>
              <a:tr h="815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скорость, км/ч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175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737681"/>
                  </a:ext>
                </a:extLst>
              </a:tr>
              <a:tr h="11065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Вид топлива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Бензин с октановым числом не ниже 92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3144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Объём багажника, 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031166"/>
                  </a:ext>
                </a:extLst>
              </a:tr>
              <a:tr h="65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Размер шин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195/65 R15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0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205/50 R17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630928"/>
                  </a:ext>
                </a:extLst>
              </a:tr>
              <a:tr h="7090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Экологический класс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Шестой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(евро 6)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643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150204"/>
                  </a:ext>
                </a:extLst>
              </a:tr>
              <a:tr h="72324">
                <a:tc row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baseline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Экстерьер</a:t>
                      </a: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Галогеновые фары ближнего и дальнего света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45884"/>
                  </a:ext>
                </a:extLst>
              </a:tr>
              <a:tr h="6967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Светодиодные фары ближнего и дальнего света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748"/>
                  </a:ext>
                </a:extLst>
              </a:tr>
              <a:tr h="5907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Датчик света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30"/>
                  </a:ext>
                </a:extLst>
              </a:tr>
              <a:tr h="7232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Галогеновые задние указатели поворотов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305952"/>
                  </a:ext>
                </a:extLst>
              </a:tr>
              <a:tr h="2991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LED 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задние фары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58290"/>
                  </a:ext>
                </a:extLst>
              </a:tr>
              <a:tr h="4317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Задние противотуманные фары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656423"/>
                  </a:ext>
                </a:extLst>
              </a:tr>
              <a:tr h="9617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LED 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дневные ходовые огни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6170"/>
                  </a:ext>
                </a:extLst>
              </a:tr>
              <a:tr h="109431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Галогеновая подсветка заднего номерного знака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508534"/>
                  </a:ext>
                </a:extLst>
              </a:tr>
              <a:tr h="4051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Повторители указателей поворота на боковых зеркалах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527790"/>
                  </a:ext>
                </a:extLst>
              </a:tr>
              <a:tr h="4582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Скрытая антенна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strike="noStrike" baseline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strike="noStrike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6502"/>
                  </a:ext>
                </a:extLst>
              </a:tr>
              <a:tr h="1279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Центральный замок с дистанционным управлением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69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Матовая отделка решетки радиатора (матовый хром)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strike="noStrike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strike="noStrike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strike="noStrike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strike="noStrike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58140"/>
                  </a:ext>
                </a:extLst>
              </a:tr>
              <a:tr h="0">
                <a:tc rowSpan="15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Интерьер</a:t>
                      </a:r>
                      <a:endParaRPr lang="ru-RU" sz="9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Аналоговая приборная панель с экраном диагональю 3,5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636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Цифровая приборная панель с экраном диагональю 12,3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771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Передний центральный подлокотник с боксом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2228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Электрическая розетка 12В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626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Подсветка багажного отделения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193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Передние подстаканники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9072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Тканевая обивка сидений в темном цвете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718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Обивка сидений из искусственной кожи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6785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Солнцезащитные козырьки для водителя и переднего пассажира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671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Солнцезащитные козырьки со встроенным зеркалом для водителя и переднего пассажира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4193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Внутреннее зеркало заднего вида с функцией затемнения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1244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Мультифункциональное рулевое колесо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4337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Мультифункциональное рулевое колесо с кожаной отделкой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3756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Передний светодиодный фонарь освещения салона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3722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Задний центральный светодиодный фонарь освещения салона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428221"/>
                  </a:ext>
                </a:extLst>
              </a:tr>
            </a:tbl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42703" r="13586" b="42727"/>
          <a:stretch/>
        </p:blipFill>
        <p:spPr>
          <a:xfrm>
            <a:off x="326685" y="197236"/>
            <a:ext cx="1853793" cy="3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81" y="232716"/>
            <a:ext cx="1041447" cy="21719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09119" y="2956174"/>
            <a:ext cx="1255425" cy="3000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lnSpc>
                <a:spcPct val="150000"/>
              </a:lnSpc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Белое золото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941283" y="2973678"/>
            <a:ext cx="125542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Кристально-</a:t>
            </a:r>
          </a:p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белый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334217" y="2952530"/>
            <a:ext cx="1255425" cy="3000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lnSpc>
                <a:spcPct val="150000"/>
              </a:lnSpc>
              <a:defRPr/>
            </a:pPr>
            <a:r>
              <a:rPr lang="ru-RU" sz="90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Звёздно-серый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98216" y="2993397"/>
            <a:ext cx="125542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Магнетический серый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953641" y="2956174"/>
            <a:ext cx="1255425" cy="3000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lnSpc>
                <a:spcPct val="150000"/>
              </a:lnSpc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Тёмно-синий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39" y="2125343"/>
            <a:ext cx="176148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40" y="421000"/>
            <a:ext cx="3628649" cy="2224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" y="437158"/>
            <a:ext cx="3587547" cy="219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717D1-87E7-3114-68A3-BBFCB8B9EE9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1373"/>
          <a:stretch/>
        </p:blipFill>
        <p:spPr>
          <a:xfrm>
            <a:off x="-1" y="10014235"/>
            <a:ext cx="7559675" cy="60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6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058454"/>
              </p:ext>
            </p:extLst>
          </p:nvPr>
        </p:nvGraphicFramePr>
        <p:xfrm>
          <a:off x="326685" y="709521"/>
          <a:ext cx="6913170" cy="5471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10587285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676697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75681610"/>
                    </a:ext>
                  </a:extLst>
                </a:gridCol>
              </a:tblGrid>
              <a:tr h="59024">
                <a:tc rowSpan="1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Безопасность</a:t>
                      </a: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Комплектация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 Plus</a:t>
                      </a:r>
                      <a:endParaRPr lang="ru-RU" sz="8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Flagship Plus</a:t>
                      </a:r>
                      <a:endParaRPr lang="ru-RU" sz="8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70866"/>
                  </a:ext>
                </a:extLst>
              </a:tr>
              <a:tr h="12229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Антиблокировочная система тормозов (ABS) с функцией электронного распределения тормозных усилий (EBD)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717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Электронная система курсовой устойчивости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ESC)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Противооткатная система (НАС)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059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приоритета торможения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BOS)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en-US" sz="700" b="1" i="0" baseline="0" dirty="0">
                        <a:solidFill>
                          <a:srgbClr val="221E1F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582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Антипробуксовочная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система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TCS)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65642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контроля давления и температуры в шинах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TPMS)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61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контроля давления и температуры в шинах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TPMS) 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основанная на вращении колеса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834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Противоугонная сигнализация,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иммобилайзер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085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Автоматическое запирание дверей на скорости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405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Функция предупреждения о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непристегнутых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ремнях безопасности водителя и переднего пассажира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527790"/>
                  </a:ext>
                </a:extLst>
              </a:tr>
              <a:tr h="4677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Боковые подушки безопасности водителя и переднего пассажира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65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блокировки подачи топлива при столкновении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69164"/>
                  </a:ext>
                </a:extLst>
              </a:tr>
              <a:tr h="63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717594"/>
                  </a:ext>
                </a:extLst>
              </a:tr>
              <a:tr h="0">
                <a:tc rowSpan="3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Комфорт</a:t>
                      </a:r>
                      <a:endParaRPr lang="ru-RU" sz="9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Механический стояночный тормоз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656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Электронный стояночный тормоз с функцией удержания автомобиля на месте (</a:t>
                      </a:r>
                      <a:r>
                        <a:rPr lang="en-US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AutoHold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5129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Электроусилитель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рулевого управления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EPS)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254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Мультимедийная система с 8 дисплеем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9258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Мультимедийная система с 12,3 дисплеем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370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Круиз-контроль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074729"/>
                  </a:ext>
                </a:extLst>
              </a:tr>
              <a:tr h="8344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Кондиционер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6349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Однозонный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климат-контроль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336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Задние датчики парковки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554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Камера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9452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Подогрев передних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851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Обогрев рулевого колеса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4569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Регулировка рулевого колеса 4-х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955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Люк с электроприводом и механической шторкой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788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водителя с механической регулировкой в 4-х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860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водителя с механической регулировкой в 6-и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93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водителя с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электрорегулировкой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в 6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3686"/>
                  </a:ext>
                </a:extLst>
              </a:tr>
              <a:tr h="4899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переднего пассажира с механической регулировкой в 4-х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870735"/>
                  </a:ext>
                </a:extLst>
              </a:tr>
              <a:tr h="5612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Электрорегулировка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наружных зеркал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523205"/>
                  </a:ext>
                </a:extLst>
              </a:tr>
              <a:tr h="5042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Электропривод складывания наружных зеркал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69103"/>
                  </a:ext>
                </a:extLst>
              </a:tr>
              <a:tr h="6715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Наружные зеркала заднего вида с функцией обогрева и сигналом поворота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617795"/>
                  </a:ext>
                </a:extLst>
              </a:tr>
              <a:tr h="3340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Функция обогрева заднего стекла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001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Центральный подголовник второго ряда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999576"/>
                  </a:ext>
                </a:extLst>
              </a:tr>
              <a:tr h="3882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Дефлекторы для заднего ряда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9941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Электростеклоподъёмники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всех дверей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04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Защита от защемления четырёх окон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3456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Изменяемый режим вождения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Sport/Comfort/Eco)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2936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Складной ключ дистанционного управления + 1 механический ключ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92885"/>
                  </a:ext>
                </a:extLst>
              </a:tr>
              <a:tr h="5519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Смарт-ключ дистанционного управления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85383"/>
                  </a:ext>
                </a:extLst>
              </a:tr>
              <a:tr h="6070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Дистанционный запуск двигателя с ключа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6692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Кнопка запуска/остановки двигателя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3918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бесключевого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доступа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721070"/>
                  </a:ext>
                </a:extLst>
              </a:tr>
              <a:tr h="3798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подключения смартфонов на 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OC Android </a:t>
                      </a:r>
                      <a:r>
                        <a:rPr lang="en-US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QDLink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76528"/>
                  </a:ext>
                </a:extLst>
              </a:tr>
              <a:tr h="322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Bluetooth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749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USB 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для переднего ряда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4606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USB 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для заднего ряда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0111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Динамики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шт.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шт.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шт.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37643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42703" r="13586" b="42727"/>
          <a:stretch/>
        </p:blipFill>
        <p:spPr>
          <a:xfrm>
            <a:off x="326685" y="197236"/>
            <a:ext cx="1853793" cy="3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81" y="232716"/>
            <a:ext cx="1041447" cy="217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2419B-B552-FC03-4D69-B09AB2B37E25}"/>
              </a:ext>
            </a:extLst>
          </p:cNvPr>
          <p:cNvSpPr txBox="1"/>
          <p:nvPr/>
        </p:nvSpPr>
        <p:spPr>
          <a:xfrm>
            <a:off x="326685" y="6424406"/>
            <a:ext cx="6913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Представленные на изображениях автомобили могут отличаться от серийных моделей. Цвет, технические характеристики и комплектация автомобилей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 S50 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могут быть изменены в одностороннем порядке.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СЗАО «БЕЛДЖИ» вправе изменить сроки и условия программ. Подробные условия уточняйте в дилерских центрах «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» (список дилеров: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www.belgee.by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).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*Максимальная выгода на автомобиль состоит из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выгоды при покупке по программам «Лояльный трейд-ин» и «Цены апреля на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». Предложение действительно с 01.04.2026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0.04.2026 г. 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**Специальная цена с учётом применимых выгод состоит из выгоды при покупке по программам «Лояльный трейд-ин» и «Цены апреля на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». Предложение действительно с 01.04.2026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0.04.2026 г. </a:t>
            </a:r>
            <a:endParaRPr lang="en-US" sz="6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 Максимальная цена перепродажи носит информационный характер и не является публичной офертой. 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Выгода при покупке по программе «Цены апреля на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» - это единовременная и разовая скидка, предоставляется дилером покупателю от розничной цены автомобиля. Программа действует с 01.04.2026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0.04.2026 г. 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 Выгода при покупке по программе «Трейд-ин» - это единовременная и разовая скидка, предоставляется дилером покупателю от розничной цены автомобиля, приобретаемого по программе, при сдаче в трейд-ин автомобиля любой марки с пробегом. Программа действует с 07.01.2026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0.06.2026 г.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4 Выгода при покупке по программе «Лояльный трейд-ин» - это единовременная и разовая скидка, предоставляется дилером покупателю от розничной цены автомобиля, приобретаемого по программе, при сдаче в трейд-ин автомобиля марки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G</a:t>
            </a:r>
            <a:r>
              <a:rPr lang="ru-RU" sz="6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eely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или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с пробегом. Программа действует с 07.01.2026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0.06.2026 г.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E8A4E9-F8A3-E534-700F-96BC496D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3"/>
          <a:stretch/>
        </p:blipFill>
        <p:spPr>
          <a:xfrm>
            <a:off x="-1" y="10014235"/>
            <a:ext cx="7559675" cy="60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3920</TotalTime>
  <Words>1209</Words>
  <Application>Microsoft Office PowerPoint</Application>
  <PresentationFormat>Произвольный</PresentationFormat>
  <Paragraphs>396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Inter Display</vt:lpstr>
      <vt:lpstr>Office Theme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Litvina</dc:creator>
  <cp:lastModifiedBy>Мария Ломаза</cp:lastModifiedBy>
  <cp:revision>250</cp:revision>
  <cp:lastPrinted>2025-04-29T12:36:14Z</cp:lastPrinted>
  <dcterms:created xsi:type="dcterms:W3CDTF">2025-02-26T08:15:47Z</dcterms:created>
  <dcterms:modified xsi:type="dcterms:W3CDTF">2026-04-01T06:51:15Z</dcterms:modified>
</cp:coreProperties>
</file>